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64" r:id="rId5"/>
    <p:sldId id="259" r:id="rId6"/>
    <p:sldId id="258" r:id="rId7"/>
    <p:sldId id="261" r:id="rId8"/>
    <p:sldId id="260" r:id="rId9"/>
    <p:sldId id="265" r:id="rId10"/>
    <p:sldId id="268" r:id="rId11"/>
    <p:sldId id="266" r:id="rId12"/>
    <p:sldId id="267" r:id="rId13"/>
    <p:sldId id="262" r:id="rId14"/>
    <p:sldId id="269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5761A-131D-4EBB-B780-D4C07BAF4517}" v="1851" dt="2022-12-02T08:26:51.143"/>
    <p1510:client id="{26EEC51F-F01F-4EB9-8D20-CF32BF720852}" v="1" dt="2022-12-02T07:06:32.738"/>
    <p1510:client id="{71CC9390-F573-5DCC-56BD-B4782E0D7523}" v="14" dt="2022-12-01T19:45:58.817"/>
    <p1510:client id="{DDCD0AA5-4A0E-0FBF-6002-EED3B8829F59}" v="245" dt="2022-12-02T06:45:58.823"/>
    <p1510:client id="{EF2E9821-94FE-FB62-E178-08E1BBC835C1}" v="199" dt="2022-12-02T07:59:56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AC435-257A-48C0-AD11-7C1459EB315E}" type="datetimeFigureOut">
              <a:rPr lang="da-DK" smtClean="0"/>
              <a:t>12-12-2022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1411C-52C3-478E-B4F1-EA94BB3199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335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411C-52C3-478E-B4F1-EA94BB3199F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949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B4872-5E02-7C03-E5C2-32E9DE1DF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2A415CC-842C-E71C-D800-B2D5D39F0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084925-A6A3-73FD-5B9A-AB868C44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DA07-DE06-4475-9C86-2F891DEA8559}" type="datetimeFigureOut">
              <a:rPr lang="da-DK" smtClean="0"/>
              <a:t>12-12-2022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EC35F7-816E-F202-0EB5-22D5402F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4A4355-64C3-25AC-985E-E3E7809B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BACF-8157-4AA3-BB27-C3A4889C04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1691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A1E8D-4ED0-AD91-BDCB-405F2410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9A4080-1139-9ABB-AE32-496752EED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B5AC14-532E-74DB-AA83-D9538BD6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DA07-DE06-4475-9C86-2F891DEA8559}" type="datetimeFigureOut">
              <a:rPr lang="da-DK" smtClean="0"/>
              <a:t>12-12-2022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F487ED-295E-52B8-E729-4DAECAEA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723B8E-D61A-27D7-9303-C95BA567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BACF-8157-4AA3-BB27-C3A4889C04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138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E22FE10-EFE0-5564-7A28-F968167B4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3871800-B123-0231-A605-68914700E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6314A1-63F9-004D-D252-E5CE38F2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DA07-DE06-4475-9C86-2F891DEA8559}" type="datetimeFigureOut">
              <a:rPr lang="da-DK" smtClean="0"/>
              <a:t>12-12-2022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265873-E66E-F4EF-A0E0-EC78A2B7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472C57-3DB4-5E24-DED9-C8B3FA35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BACF-8157-4AA3-BB27-C3A4889C04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372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CFDA7-C64A-FA91-C1A4-D7D8EF66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5E7924-A086-F6E7-A56C-AC99A05CA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EBA4F6-2014-76CD-FAFE-99C64A78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DA07-DE06-4475-9C86-2F891DEA8559}" type="datetimeFigureOut">
              <a:rPr lang="da-DK" smtClean="0"/>
              <a:t>12-12-2022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47E1C2-8EA4-721E-CBCA-3E1C59D8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A6A456-884C-5F69-7F80-E73F1CA1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BACF-8157-4AA3-BB27-C3A4889C04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3309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2DFEF-30BC-A03A-5E2C-3D325E3E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7DA6B5-E17F-14E2-9F4A-016838A6E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DFF919-34D6-2AAB-1900-D555B973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DA07-DE06-4475-9C86-2F891DEA8559}" type="datetimeFigureOut">
              <a:rPr lang="da-DK" smtClean="0"/>
              <a:t>12-12-2022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449F92-8E39-B41C-E696-B8AD89F7B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58762C-12AD-17BF-3260-3640F588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BACF-8157-4AA3-BB27-C3A4889C04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1571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51F7F-CF4E-92AE-7A18-AEF78FDE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82760E-6F9D-F10A-A9F4-D51F5A100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D54842E-DC08-ACAF-1383-67EE1365C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1E36412-0EB4-4075-5336-DB13511A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DA07-DE06-4475-9C86-2F891DEA8559}" type="datetimeFigureOut">
              <a:rPr lang="da-DK" smtClean="0"/>
              <a:t>12-12-2022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6CB036C-8B80-3694-C70A-B03610DD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65FE458-DF7F-489E-6277-AEFD3FED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BACF-8157-4AA3-BB27-C3A4889C04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469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E9ED9-5E41-29FF-01EF-D7F28F84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938694C-96EA-06BE-CD0E-6A0B79302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2BABCE6-9EFC-C954-87F0-19C26A1AD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D299E1-245B-E390-404A-5C9F11081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67A0131-44D4-5903-02C2-61BD391FA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36645A4-F2C7-25AE-044E-05FE715F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DA07-DE06-4475-9C86-2F891DEA8559}" type="datetimeFigureOut">
              <a:rPr lang="da-DK" smtClean="0"/>
              <a:t>12-12-2022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261E725-1CD0-ED66-C28E-270172C0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038B51B-727C-A8DB-4C6F-0689815E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BACF-8157-4AA3-BB27-C3A4889C04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9735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BAD71-E460-F15F-57A8-FD3F0A62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73C6C71-DA88-5163-7597-E769291A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DA07-DE06-4475-9C86-2F891DEA8559}" type="datetimeFigureOut">
              <a:rPr lang="da-DK" smtClean="0"/>
              <a:t>12-12-2022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5047413-E271-49BA-BAA3-F13C4621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80C2C38-1E3F-5B43-B45F-59AAF9BD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BACF-8157-4AA3-BB27-C3A4889C04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3060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F2861BA-7776-F6D7-DC37-A8308CD4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DA07-DE06-4475-9C86-2F891DEA8559}" type="datetimeFigureOut">
              <a:rPr lang="da-DK" smtClean="0"/>
              <a:t>12-12-2022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EDD7E69-87BD-3302-BADE-AF4FA289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7D3FF7A-3A16-9776-17C6-3BDF86EF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BACF-8157-4AA3-BB27-C3A4889C04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2607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B78AB-ABAD-3150-2BDE-2D72E2AF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144D42-4E94-860B-AD39-709EA763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376CDDD-72DD-ADC4-08C7-E055F2BF0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3FF39A9-14F4-9B8B-3FA1-94F1E8AB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DA07-DE06-4475-9C86-2F891DEA8559}" type="datetimeFigureOut">
              <a:rPr lang="da-DK" smtClean="0"/>
              <a:t>12-12-2022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521FF83-28EA-D9C7-A304-8FA6F429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98CEDE0-B915-1BB0-9DFC-424CE527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BACF-8157-4AA3-BB27-C3A4889C04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303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47396-5D8C-2CC4-495F-EF0E6015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60BFF82-D022-D382-C154-CA31D00FE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A6A798C-1464-72DE-CE51-62C3096FB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C0230D0-0FD1-2B79-8B85-2AC4B77D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DA07-DE06-4475-9C86-2F891DEA8559}" type="datetimeFigureOut">
              <a:rPr lang="da-DK" smtClean="0"/>
              <a:t>12-12-2022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F28E67B-C456-172A-52CC-E5EB4AAC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B7F9733-F680-7DDC-0E5E-DD748B77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BACF-8157-4AA3-BB27-C3A4889C04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0713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61CCCEC-0D30-288C-C44F-19159866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6A03D8-3EF8-0A9A-9D55-3ACE59B36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8F5A42-309B-4AE0-B56C-F0B9AE854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7DA07-DE06-4475-9C86-2F891DEA8559}" type="datetimeFigureOut">
              <a:rPr lang="da-DK" smtClean="0"/>
              <a:t>12-12-2022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D201EF-B1DC-B2DF-D5E5-F9E504822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755C95-CBD7-A383-A76A-358DABAA6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BACF-8157-4AA3-BB27-C3A4889C04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257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himmel, udendørs, græs, jord&#10;&#10;Beskrivelsen er genereret automatisk">
            <a:extLst>
              <a:ext uri="{FF2B5EF4-FFF2-40B4-BE49-F238E27FC236}">
                <a16:creationId xmlns:a16="http://schemas.microsoft.com/office/drawing/2014/main" id="{958778B3-80CA-09C9-34DE-55233E72B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97" b="1320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7" name="Rectangle 3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5FE403-949A-CCB6-E197-BAB6FF425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4631454"/>
            <a:ext cx="10058400" cy="865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sz="5200">
                <a:solidFill>
                  <a:srgbClr val="FFFFFF"/>
                </a:solidFill>
              </a:rPr>
              <a:t>Optimering af anlæg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B0BA4A8-7B25-5E5C-6C2A-B8E53153C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583948"/>
            <a:ext cx="10046305" cy="6537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da-DK">
                <a:solidFill>
                  <a:srgbClr val="FFFFFF"/>
                </a:solidFill>
              </a:rPr>
              <a:t>Hvordan kan det gøres?</a:t>
            </a:r>
          </a:p>
          <a:p>
            <a:r>
              <a:rPr lang="da-DK">
                <a:solidFill>
                  <a:srgbClr val="FFFFFF"/>
                </a:solidFill>
              </a:rPr>
              <a:t>Gruppe A</a:t>
            </a:r>
          </a:p>
        </p:txBody>
      </p:sp>
    </p:spTree>
    <p:extLst>
      <p:ext uri="{BB962C8B-B14F-4D97-AF65-F5344CB8AC3E}">
        <p14:creationId xmlns:p14="http://schemas.microsoft.com/office/powerpoint/2010/main" val="765881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nstoker | Danstoker">
            <a:extLst>
              <a:ext uri="{FF2B5EF4-FFF2-40B4-BE49-F238E27FC236}">
                <a16:creationId xmlns:a16="http://schemas.microsoft.com/office/drawing/2014/main" id="{510E3F6E-6AC2-2855-D392-6A3D10C64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62" b="-2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81" name="Freeform: Shape 308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C29E20-869E-B439-BAB6-4CC7F73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Fordele</a:t>
            </a:r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BF7316-8DB4-D875-4286-FB2AB0182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r>
              <a:rPr lang="en-US" sz="1800" err="1"/>
              <a:t>Mulighed</a:t>
            </a:r>
            <a:r>
              <a:rPr lang="en-US" sz="1800"/>
              <a:t> for </a:t>
            </a:r>
            <a:r>
              <a:rPr lang="en-US" sz="1800" err="1"/>
              <a:t>reguleringstilskud</a:t>
            </a:r>
            <a:endParaRPr lang="en-US" sz="1800"/>
          </a:p>
          <a:p>
            <a:pPr lvl="1"/>
            <a:r>
              <a:rPr lang="en-US" sz="1400" err="1"/>
              <a:t>Stigende</a:t>
            </a:r>
            <a:r>
              <a:rPr lang="en-US" sz="1400"/>
              <a:t> </a:t>
            </a:r>
            <a:r>
              <a:rPr lang="en-US" sz="1400" err="1"/>
              <a:t>tendens</a:t>
            </a:r>
            <a:r>
              <a:rPr lang="en-US" sz="1400"/>
              <a:t> for DK1</a:t>
            </a:r>
          </a:p>
          <a:p>
            <a:r>
              <a:rPr lang="en-US" sz="1800" err="1"/>
              <a:t>Negativ</a:t>
            </a:r>
            <a:r>
              <a:rPr lang="en-US" sz="1800"/>
              <a:t> </a:t>
            </a:r>
            <a:r>
              <a:rPr lang="en-US" sz="1800" err="1"/>
              <a:t>strømpris</a:t>
            </a:r>
            <a:endParaRPr lang="en-US" sz="1800"/>
          </a:p>
          <a:p>
            <a:r>
              <a:rPr lang="en-US" sz="1800" err="1"/>
              <a:t>Mindre</a:t>
            </a:r>
            <a:r>
              <a:rPr lang="en-US" sz="1800"/>
              <a:t> </a:t>
            </a:r>
            <a:r>
              <a:rPr lang="en-US" sz="1800" err="1"/>
              <a:t>gasforbrug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5737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E0960F6-9C9D-331F-0030-AF6D3C92C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51" b="-1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8" name="Freeform: Shape 1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Freeform: Shape 2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C29E20-869E-B439-BAB6-4CC7F73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Ulemper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BF7316-8DB4-D875-4286-FB2AB0182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r>
              <a:rPr lang="en-US" sz="1800"/>
              <a:t>Tilbygning</a:t>
            </a:r>
          </a:p>
          <a:p>
            <a:r>
              <a:rPr lang="en-US" sz="1800"/>
              <a:t>Anskaffelsespris</a:t>
            </a:r>
          </a:p>
          <a:p>
            <a:r>
              <a:rPr lang="en-US" sz="1800"/>
              <a:t>COP = 1,0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29488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Rectangle 5138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1" name="Rectangle 5140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C29E20-869E-B439-BAB6-4CC7F73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084521"/>
            <a:ext cx="4019107" cy="1361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El kedel vs. varmepumpe</a:t>
            </a:r>
          </a:p>
        </p:txBody>
      </p:sp>
      <p:pic>
        <p:nvPicPr>
          <p:cNvPr id="5122" name="Picture 2" descr="Langå Ecoplus varmepumpe - Luft til vand - 9,5kw - DBVVS">
            <a:extLst>
              <a:ext uri="{FF2B5EF4-FFF2-40B4-BE49-F238E27FC236}">
                <a16:creationId xmlns:a16="http://schemas.microsoft.com/office/drawing/2014/main" id="{D1A821E0-AB32-002B-E848-C7C827DD2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r="34330"/>
          <a:stretch/>
        </p:blipFill>
        <p:spPr bwMode="auto">
          <a:xfrm>
            <a:off x="8614433" y="685800"/>
            <a:ext cx="29312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BF7316-8DB4-D875-4286-FB2AB0182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12" y="2732739"/>
            <a:ext cx="3976577" cy="3083270"/>
          </a:xfrm>
        </p:spPr>
        <p:txBody>
          <a:bodyPr anchor="t">
            <a:norm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El kedel </a:t>
            </a:r>
          </a:p>
          <a:p>
            <a:pPr lvl="1" algn="ctr"/>
            <a:r>
              <a:rPr lang="en-US" sz="2000">
                <a:solidFill>
                  <a:schemeClr val="bg1"/>
                </a:solidFill>
              </a:rPr>
              <a:t>7 – 8 millioner pr. 10 MW</a:t>
            </a:r>
          </a:p>
          <a:p>
            <a:pPr lvl="1" algn="ctr"/>
            <a:r>
              <a:rPr lang="en-US" sz="2000">
                <a:solidFill>
                  <a:schemeClr val="bg1"/>
                </a:solidFill>
              </a:rPr>
              <a:t>COP = 1,0</a:t>
            </a:r>
          </a:p>
          <a:p>
            <a:pPr marL="0" indent="0" algn="ctr">
              <a:buNone/>
            </a:pPr>
            <a:endParaRPr lang="en-US" sz="2000">
              <a:solidFill>
                <a:schemeClr val="bg1"/>
              </a:solidFill>
            </a:endParaRPr>
          </a:p>
          <a:p>
            <a:pPr algn="ctr"/>
            <a:r>
              <a:rPr lang="en-US" sz="2000">
                <a:solidFill>
                  <a:schemeClr val="bg1"/>
                </a:solidFill>
              </a:rPr>
              <a:t>Varmepumpe</a:t>
            </a:r>
          </a:p>
          <a:p>
            <a:pPr lvl="1" algn="ctr"/>
            <a:r>
              <a:rPr lang="en-US" sz="2000">
                <a:solidFill>
                  <a:schemeClr val="bg1"/>
                </a:solidFill>
              </a:rPr>
              <a:t>7 – 8 millioner pr. 1 MW</a:t>
            </a:r>
          </a:p>
          <a:p>
            <a:pPr lvl="1" algn="ctr"/>
            <a:r>
              <a:rPr lang="en-US" sz="2000">
                <a:solidFill>
                  <a:schemeClr val="bg1"/>
                </a:solidFill>
              </a:rPr>
              <a:t>COP = 3 – 5 </a:t>
            </a: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2924491D-5AEE-2CA3-D734-006BF86CD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96" r="29319" b="-1"/>
          <a:stretch/>
        </p:blipFill>
        <p:spPr>
          <a:xfrm>
            <a:off x="693433" y="685801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30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4" name="Rectangle 6163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ladsholder til indhold 4">
            <a:extLst>
              <a:ext uri="{FF2B5EF4-FFF2-40B4-BE49-F238E27FC236}">
                <a16:creationId xmlns:a16="http://schemas.microsoft.com/office/drawing/2014/main" id="{CDF55B92-90E5-A2CC-5F9B-749E7896B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7" r="12700" b="-1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870BD7-BA3A-6BF5-9D3A-6DCBB26D3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87" r="2" b="3021"/>
          <a:stretch/>
        </p:blipFill>
        <p:spPr>
          <a:xfrm>
            <a:off x="6096000" y="10"/>
            <a:ext cx="6094477" cy="6857990"/>
          </a:xfrm>
          <a:prstGeom prst="rect">
            <a:avLst/>
          </a:prstGeom>
        </p:spPr>
      </p:pic>
      <p:sp>
        <p:nvSpPr>
          <p:cNvPr id="6166" name="Rectangle 6165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C29E20-869E-B439-BAB6-4CC7F73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 synes:</a:t>
            </a:r>
          </a:p>
        </p:txBody>
      </p:sp>
      <p:sp>
        <p:nvSpPr>
          <p:cNvPr id="6168" name="Rectangle: Rounded Corners 616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6DB259-BFE0-B259-8D99-456D81FB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2" y="5624945"/>
            <a:ext cx="907999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Få</a:t>
            </a: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</a:t>
            </a: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kedel</a:t>
            </a: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95922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rstørrelsesglas og spørgsmålstegn">
            <a:extLst>
              <a:ext uri="{FF2B5EF4-FFF2-40B4-BE49-F238E27FC236}">
                <a16:creationId xmlns:a16="http://schemas.microsoft.com/office/drawing/2014/main" id="{3BF2DC49-BD68-405F-B28F-5AA66C265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0" t="9091" r="25836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6D4A27-D5C9-4D2D-E224-DA6A1930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da-DK" sz="2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6EBD05-F4D5-9252-E38A-42314D9EF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da-DK" sz="4400"/>
              <a:t>Spørgsmål ?</a:t>
            </a:r>
          </a:p>
        </p:txBody>
      </p:sp>
    </p:spTree>
    <p:extLst>
      <p:ext uri="{BB962C8B-B14F-4D97-AF65-F5344CB8AC3E}">
        <p14:creationId xmlns:p14="http://schemas.microsoft.com/office/powerpoint/2010/main" val="1073256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29E20-869E-B439-BAB6-4CC7F73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da-DK">
                <a:cs typeface="Calibri Light"/>
              </a:rPr>
              <a:t>Idé tavlen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6DB259-BFE0-B259-8D99-456D81FB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da-DK" sz="1800">
                <a:cs typeface="Calibri" panose="020F0502020204030204"/>
              </a:rPr>
              <a:t>Fjernvarme til oplandet</a:t>
            </a:r>
          </a:p>
          <a:p>
            <a:r>
              <a:rPr lang="da-DK" sz="1800">
                <a:cs typeface="Calibri" panose="020F0502020204030204"/>
              </a:rPr>
              <a:t>Kondenserende </a:t>
            </a:r>
            <a:r>
              <a:rPr lang="da-DK" sz="1800" err="1">
                <a:cs typeface="Calibri" panose="020F0502020204030204"/>
              </a:rPr>
              <a:t>economizer</a:t>
            </a:r>
            <a:r>
              <a:rPr lang="da-DK" sz="1800">
                <a:cs typeface="Calibri" panose="020F0502020204030204"/>
              </a:rPr>
              <a:t> til gaskedlen</a:t>
            </a:r>
          </a:p>
          <a:p>
            <a:r>
              <a:rPr lang="da-DK" sz="1800">
                <a:cs typeface="Calibri" panose="020F0502020204030204"/>
              </a:rPr>
              <a:t>Varmepumpe til at lave 80 °C procesvand</a:t>
            </a:r>
          </a:p>
          <a:p>
            <a:r>
              <a:rPr lang="da-DK" sz="1800">
                <a:cs typeface="Calibri" panose="020F0502020204030204"/>
              </a:rPr>
              <a:t>Varmepumpe til øget varmeveksling imellem kold og varm aminvæske</a:t>
            </a:r>
          </a:p>
          <a:p>
            <a:r>
              <a:rPr lang="da-DK" sz="1800" err="1">
                <a:cs typeface="Calibri" panose="020F0502020204030204"/>
              </a:rPr>
              <a:t>El-koger</a:t>
            </a:r>
            <a:r>
              <a:rPr lang="da-DK" sz="1800">
                <a:cs typeface="Calibri" panose="020F0502020204030204"/>
              </a:rPr>
              <a:t> til uddrivningstårn, for at indgå som net-regulerende forbruger</a:t>
            </a:r>
          </a:p>
          <a:p>
            <a:endParaRPr lang="da-DK" sz="1800">
              <a:cs typeface="Calibri" panose="020F0502020204030204"/>
            </a:endParaRPr>
          </a:p>
          <a:p>
            <a:endParaRPr lang="da-DK" sz="1800">
              <a:cs typeface="Calibri" panose="020F0502020204030204"/>
            </a:endParaRPr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abrik skorstene, forurening, skorsten, industriel, fabrik, plante, industri,  luft | Piqsels">
            <a:extLst>
              <a:ext uri="{FF2B5EF4-FFF2-40B4-BE49-F238E27FC236}">
                <a16:creationId xmlns:a16="http://schemas.microsoft.com/office/drawing/2014/main" id="{D3F67DEF-D28D-04EE-1FC7-F507D01CA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7" r="-2" b="6737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40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29E20-869E-B439-BAB6-4CC7F73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da-DK"/>
              <a:t>Røggastabet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6DB259-BFE0-B259-8D99-456D81FB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da-DK" sz="1800"/>
              <a:t>Kondenserende drift</a:t>
            </a:r>
          </a:p>
          <a:p>
            <a:endParaRPr lang="da-DK" sz="1800"/>
          </a:p>
        </p:txBody>
      </p:sp>
      <p:sp>
        <p:nvSpPr>
          <p:cNvPr id="2075" name="Freeform: Shape 207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173DE6C2-59FB-9B1A-63A0-57AFAC053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" r="3" b="3"/>
          <a:stretch/>
        </p:blipFill>
        <p:spPr>
          <a:xfrm>
            <a:off x="5823385" y="-2"/>
            <a:ext cx="6368615" cy="6612587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8292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C29E20-869E-B439-BAB6-4CC7F73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>
            <a:normAutofit/>
          </a:bodyPr>
          <a:lstStyle/>
          <a:p>
            <a:r>
              <a:rPr lang="da-DK" sz="2800"/>
              <a:t>Røggastabet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0178223C-0FBC-79FD-4CC3-EB5C558EE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9" r="2227" b="5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7A91F7D-6C58-AA5D-DE0C-18357B73F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r="7097" b="2"/>
          <a:stretch/>
        </p:blipFill>
        <p:spPr>
          <a:xfrm>
            <a:off x="4793017" y="370320"/>
            <a:ext cx="6725232" cy="405101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6DB259-BFE0-B259-8D99-456D81FB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19" y="4610244"/>
            <a:ext cx="6725232" cy="1714500"/>
          </a:xfrm>
        </p:spPr>
        <p:txBody>
          <a:bodyPr anchor="ctr">
            <a:normAutofit/>
          </a:bodyPr>
          <a:lstStyle/>
          <a:p>
            <a:r>
              <a:rPr lang="da-DK" sz="1700"/>
              <a:t>Hvor stor er effekten så?</a:t>
            </a:r>
          </a:p>
          <a:p>
            <a:r>
              <a:rPr lang="da-DK" sz="1700"/>
              <a:t>126 °C til 40 °C </a:t>
            </a:r>
          </a:p>
          <a:p>
            <a:endParaRPr lang="da-DK" sz="1700"/>
          </a:p>
        </p:txBody>
      </p:sp>
    </p:spTree>
    <p:extLst>
      <p:ext uri="{BB962C8B-B14F-4D97-AF65-F5344CB8AC3E}">
        <p14:creationId xmlns:p14="http://schemas.microsoft.com/office/powerpoint/2010/main" val="280972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tekst, whiteboard&#10;&#10;Automatisk genereret beskrivelse">
            <a:extLst>
              <a:ext uri="{FF2B5EF4-FFF2-40B4-BE49-F238E27FC236}">
                <a16:creationId xmlns:a16="http://schemas.microsoft.com/office/drawing/2014/main" id="{29E4E005-3035-3089-25CB-284577136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t="8849" r="36541" b="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C29E20-869E-B439-BAB6-4CC7F73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Varmepumper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FF34C80-49E2-B1DE-747D-D8D4B350FC5B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163 kW </a:t>
            </a:r>
            <a:r>
              <a:rPr lang="en-US" sz="1700" err="1"/>
              <a:t>i</a:t>
            </a:r>
            <a:r>
              <a:rPr lang="en-US" sz="1700"/>
              <a:t> </a:t>
            </a:r>
            <a:r>
              <a:rPr lang="en-US" sz="1700" err="1"/>
              <a:t>røgnedkøling</a:t>
            </a:r>
            <a:endParaRPr lang="en-US" sz="17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274 kW </a:t>
            </a:r>
            <a:r>
              <a:rPr lang="en-US" sz="1700" err="1"/>
              <a:t>alene</a:t>
            </a:r>
            <a:r>
              <a:rPr lang="en-US" sz="1700"/>
              <a:t> </a:t>
            </a:r>
            <a:r>
              <a:rPr lang="en-US" sz="1700" err="1"/>
              <a:t>i</a:t>
            </a:r>
            <a:r>
              <a:rPr lang="en-US" sz="1700"/>
              <a:t> </a:t>
            </a:r>
            <a:r>
              <a:rPr lang="en-US" sz="1700" err="1"/>
              <a:t>kondensat</a:t>
            </a:r>
            <a:endParaRPr lang="en-US" sz="17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437 kW minimum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397614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A9D6EEA4-51EF-4796-BE5B-F3EB11F2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lede 8" descr="Et billede, der indeholder tekst, whiteboard&#10;&#10;Automatisk genereret beskrivelse">
            <a:extLst>
              <a:ext uri="{FF2B5EF4-FFF2-40B4-BE49-F238E27FC236}">
                <a16:creationId xmlns:a16="http://schemas.microsoft.com/office/drawing/2014/main" id="{423943B5-1147-7ECC-A2D1-65EF94DDF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9" b="-1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C29E20-869E-B439-BAB6-4CC7F73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0021"/>
            <a:ext cx="6696445" cy="1325563"/>
          </a:xfrm>
        </p:spPr>
        <p:txBody>
          <a:bodyPr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Varmepumper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6DB259-BFE0-B259-8D99-456D81FB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0600"/>
            <a:ext cx="6696452" cy="2433722"/>
          </a:xfrm>
        </p:spPr>
        <p:txBody>
          <a:bodyPr>
            <a:normAutofit/>
          </a:bodyPr>
          <a:lstStyle/>
          <a:p>
            <a:r>
              <a:rPr lang="da-DK" sz="2000">
                <a:solidFill>
                  <a:srgbClr val="FFFFFF"/>
                </a:solidFill>
              </a:rPr>
              <a:t>Optimal udnyttelse af energien</a:t>
            </a:r>
          </a:p>
          <a:p>
            <a:endParaRPr lang="da-DK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6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C29E20-869E-B439-BAB6-4CC7F73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45" y="440765"/>
            <a:ext cx="8483600" cy="793373"/>
          </a:xfrm>
        </p:spPr>
        <p:txBody>
          <a:bodyPr>
            <a:normAutofit fontScale="90000"/>
          </a:bodyPr>
          <a:lstStyle/>
          <a:p>
            <a:r>
              <a:rPr lang="da-DK" sz="3600">
                <a:cs typeface="Calibri Light"/>
              </a:rPr>
              <a:t>Øget varmeudvekslen imellem kold og varm </a:t>
            </a:r>
            <a:r>
              <a:rPr lang="da-DK" sz="3600" err="1">
                <a:cs typeface="Calibri Light"/>
              </a:rPr>
              <a:t>amin</a:t>
            </a:r>
            <a:endParaRPr lang="da-DK" err="1">
              <a:cs typeface="Calibri Light"/>
            </a:endParaRP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43171E3E-C637-DB68-9205-8A5665B13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" t="5133" r="22400" b="3901"/>
          <a:stretch/>
        </p:blipFill>
        <p:spPr>
          <a:xfrm>
            <a:off x="4009910" y="1494313"/>
            <a:ext cx="8196972" cy="5358610"/>
          </a:xfr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52B3301-85B2-7E91-46D5-1D12D61FB800}"/>
              </a:ext>
            </a:extLst>
          </p:cNvPr>
          <p:cNvSpPr txBox="1">
            <a:spLocks/>
          </p:cNvSpPr>
          <p:nvPr/>
        </p:nvSpPr>
        <p:spPr>
          <a:xfrm>
            <a:off x="-71021" y="2129260"/>
            <a:ext cx="4129313" cy="2728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da-DK" sz="2500" err="1">
                <a:cs typeface="Calibri Light"/>
              </a:rPr>
              <a:t>El-drevet</a:t>
            </a:r>
            <a:r>
              <a:rPr lang="da-DK" sz="2500">
                <a:cs typeface="Calibri Light"/>
              </a:rPr>
              <a:t> varmekompressor</a:t>
            </a:r>
            <a:endParaRPr lang="da-DK">
              <a:cs typeface="Calibri Light" panose="020F0302020204030204"/>
            </a:endParaRP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da-DK" sz="2500">
                <a:cs typeface="Calibri Light"/>
              </a:rPr>
              <a:t>Høj temperatur på </a:t>
            </a:r>
            <a:r>
              <a:rPr lang="da-DK" sz="2500" err="1">
                <a:cs typeface="Calibri Light"/>
              </a:rPr>
              <a:t>amin</a:t>
            </a:r>
            <a:r>
              <a:rPr lang="da-DK" sz="2500">
                <a:cs typeface="Calibri Light"/>
              </a:rPr>
              <a:t> inden tårn?</a:t>
            </a:r>
          </a:p>
        </p:txBody>
      </p:sp>
    </p:spTree>
    <p:extLst>
      <p:ext uri="{BB962C8B-B14F-4D97-AF65-F5344CB8AC3E}">
        <p14:creationId xmlns:p14="http://schemas.microsoft.com/office/powerpoint/2010/main" val="960620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E0960F6-9C9D-331F-0030-AF6D3C92C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51" b="-1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C29E20-869E-B439-BAB6-4CC7F73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El </a:t>
            </a:r>
            <a:r>
              <a:rPr lang="en-US" err="1"/>
              <a:t>kedel</a:t>
            </a:r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BF7316-8DB4-D875-4286-FB2AB0182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2534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E0960F6-9C9D-331F-0030-AF6D3C92C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51" b="-1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6" name="Freeform: Shape 1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C29E20-869E-B439-BAB6-4CC7F73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Fordele</a:t>
            </a:r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BF7316-8DB4-D875-4286-FB2AB0182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r>
              <a:rPr lang="en-US" sz="1800" err="1"/>
              <a:t>Mulighed</a:t>
            </a:r>
            <a:r>
              <a:rPr lang="en-US" sz="1800"/>
              <a:t> for </a:t>
            </a:r>
            <a:r>
              <a:rPr lang="en-US" sz="1800" err="1"/>
              <a:t>reguleringstilskud</a:t>
            </a:r>
            <a:endParaRPr lang="en-US" sz="1800"/>
          </a:p>
          <a:p>
            <a:r>
              <a:rPr lang="en-US" sz="1800" err="1"/>
              <a:t>Negativ</a:t>
            </a:r>
            <a:r>
              <a:rPr lang="en-US" sz="1800"/>
              <a:t> </a:t>
            </a:r>
            <a:r>
              <a:rPr lang="en-US" sz="1800" err="1"/>
              <a:t>strømpris</a:t>
            </a:r>
            <a:endParaRPr lang="en-US" sz="1800"/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0340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727450E5DEB04B939705EC31A09A67" ma:contentTypeVersion="16" ma:contentTypeDescription="Opret et nyt dokument." ma:contentTypeScope="" ma:versionID="d98033427ed904200ed1d6e0fcc794e5">
  <xsd:schema xmlns:xsd="http://www.w3.org/2001/XMLSchema" xmlns:xs="http://www.w3.org/2001/XMLSchema" xmlns:p="http://schemas.microsoft.com/office/2006/metadata/properties" xmlns:ns2="c2f9266f-719d-4248-b616-1d049d435beb" xmlns:ns3="257b0604-b3f3-4c10-9aa5-f4cabd70abb0" targetNamespace="http://schemas.microsoft.com/office/2006/metadata/properties" ma:root="true" ma:fieldsID="504dd5c8c5e40a6a6e617bb00f155a5c" ns2:_="" ns3:_="">
    <xsd:import namespace="c2f9266f-719d-4248-b616-1d049d435beb"/>
    <xsd:import namespace="257b0604-b3f3-4c10-9aa5-f4cabd70ab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9266f-719d-4248-b616-1d049d435b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f00429d8-517e-4c28-b896-e7db04df9b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b0604-b3f3-4c10-9aa5-f4cabd70a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89b6cb-9d38-4cbd-97f4-77484f0962a0}" ma:internalName="TaxCatchAll" ma:showField="CatchAllData" ma:web="257b0604-b3f3-4c10-9aa5-f4cabd70ab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E608F0-810B-4224-988D-67DF57FE20DB}"/>
</file>

<file path=customXml/itemProps2.xml><?xml version="1.0" encoding="utf-8"?>
<ds:datastoreItem xmlns:ds="http://schemas.openxmlformats.org/officeDocument/2006/customXml" ds:itemID="{9A9CDFBB-A44B-49F7-9BBC-0D6386BF9B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Widescreen</PresentationFormat>
  <Paragraphs>49</Paragraphs>
  <Slides>14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Calibri</vt:lpstr>
      <vt:lpstr>Calibri Light</vt:lpstr>
      <vt:lpstr>Tw Cen MT</vt:lpstr>
      <vt:lpstr>Office-tema</vt:lpstr>
      <vt:lpstr>Optimering af anlæg</vt:lpstr>
      <vt:lpstr>Idé tavlen</vt:lpstr>
      <vt:lpstr>Røggastabet</vt:lpstr>
      <vt:lpstr>Røggastabet</vt:lpstr>
      <vt:lpstr>Varmepumper</vt:lpstr>
      <vt:lpstr>Varmepumper</vt:lpstr>
      <vt:lpstr>Øget varmeudvekslen imellem kold og varm amin</vt:lpstr>
      <vt:lpstr>El kedel</vt:lpstr>
      <vt:lpstr>Fordele</vt:lpstr>
      <vt:lpstr>Fordele</vt:lpstr>
      <vt:lpstr>Ulemper</vt:lpstr>
      <vt:lpstr>El kedel vs. varmepumpe</vt:lpstr>
      <vt:lpstr>Vi synes: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Optimering af anlægget</dc:title>
  <dc:creator>Mikkel Rasch Pedersen</dc:creator>
  <cp:lastModifiedBy>Linda Kærgaard</cp:lastModifiedBy>
  <cp:revision>2</cp:revision>
  <dcterms:created xsi:type="dcterms:W3CDTF">2022-12-01T07:58:03Z</dcterms:created>
  <dcterms:modified xsi:type="dcterms:W3CDTF">2022-12-12T09:36:38Z</dcterms:modified>
</cp:coreProperties>
</file>